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5" r:id="rId2"/>
    <p:sldId id="301" r:id="rId3"/>
    <p:sldId id="302" r:id="rId4"/>
    <p:sldId id="297" r:id="rId5"/>
    <p:sldId id="299" r:id="rId6"/>
    <p:sldId id="300" r:id="rId7"/>
    <p:sldId id="298" r:id="rId8"/>
    <p:sldId id="259" r:id="rId9"/>
    <p:sldId id="279" r:id="rId10"/>
    <p:sldId id="280" r:id="rId11"/>
    <p:sldId id="278" r:id="rId12"/>
    <p:sldId id="281" r:id="rId13"/>
    <p:sldId id="261" r:id="rId14"/>
    <p:sldId id="289" r:id="rId15"/>
    <p:sldId id="290" r:id="rId16"/>
    <p:sldId id="291" r:id="rId17"/>
    <p:sldId id="292" r:id="rId18"/>
    <p:sldId id="264" r:id="rId19"/>
    <p:sldId id="283" r:id="rId20"/>
    <p:sldId id="284" r:id="rId21"/>
    <p:sldId id="285" r:id="rId22"/>
    <p:sldId id="262" r:id="rId23"/>
    <p:sldId id="271" r:id="rId24"/>
    <p:sldId id="272" r:id="rId25"/>
    <p:sldId id="269" r:id="rId26"/>
    <p:sldId id="263" r:id="rId27"/>
    <p:sldId id="286" r:id="rId28"/>
    <p:sldId id="293" r:id="rId29"/>
    <p:sldId id="287" r:id="rId30"/>
    <p:sldId id="288" r:id="rId31"/>
    <p:sldId id="303" r:id="rId32"/>
    <p:sldId id="265" r:id="rId33"/>
    <p:sldId id="266" r:id="rId34"/>
    <p:sldId id="267" r:id="rId35"/>
    <p:sldId id="268" r:id="rId36"/>
    <p:sldId id="273" r:id="rId37"/>
    <p:sldId id="274" r:id="rId38"/>
    <p:sldId id="275" r:id="rId3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3" d="100"/>
          <a:sy n="63" d="100"/>
        </p:scale>
        <p:origin x="72" y="13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49927BA-798E-47D6-9AA6-EBB3757637F1}" type="datetimeFigureOut">
              <a:rPr lang="en-US"/>
              <a:pPr>
                <a:defRPr/>
              </a:pPr>
              <a:t>9/14/2018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D9EC7B6-2351-4E0E-9E07-EF1DDB7CB5E8}"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D3D4C43-244F-4F86-9AD4-2BB6682299BD}" type="datetimeFigureOut">
              <a:rPr lang="en-US"/>
              <a:pPr>
                <a:defRPr/>
              </a:pPr>
              <a:t>9/14/2018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897FF31-7CB2-4605-9BCD-2C5F0632BDC3}"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64CA797-1DD7-4076-A138-7542B9312EBE}" type="datetimeFigureOut">
              <a:rPr lang="en-US"/>
              <a:pPr>
                <a:defRPr/>
              </a:pPr>
              <a:t>9/14/2018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05F307A-9E43-4BD9-AFA3-E055CC262E2A}"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63C4879-4E5F-437A-864F-DB898688D0B4}" type="datetimeFigureOut">
              <a:rPr lang="en-US"/>
              <a:pPr>
                <a:defRPr/>
              </a:pPr>
              <a:t>9/14/2018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B1F9A5D-383F-4458-B93A-3437431BF357}"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FAFE6E3-9844-4FA3-9C5D-DFC772710BA6}" type="datetimeFigureOut">
              <a:rPr lang="en-US"/>
              <a:pPr>
                <a:defRPr/>
              </a:pPr>
              <a:t>9/14/2018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E5E6CB3-2C30-4AD2-B8B1-AFC466ACFCBB}"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F9351A35-E139-4871-B9F8-2A353C68B609}" type="datetimeFigureOut">
              <a:rPr lang="en-US"/>
              <a:pPr>
                <a:defRPr/>
              </a:pPr>
              <a:t>9/14/2018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496D8C2-9DC2-483B-A114-D7A9E7722775}"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9EBAC531-943F-489F-9014-0861931895BB}" type="datetimeFigureOut">
              <a:rPr lang="en-US"/>
              <a:pPr>
                <a:defRPr/>
              </a:pPr>
              <a:t>9/14/2018</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C2431AE5-0076-4A13-8418-5AD823F091A3}"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E7B3A0E-793B-485A-8DE2-2DDC583D68AF}" type="datetimeFigureOut">
              <a:rPr lang="en-US"/>
              <a:pPr>
                <a:defRPr/>
              </a:pPr>
              <a:t>9/14/2018</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293D2D6-096E-4CA1-850C-583E4F122821}"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1D1F218-4525-4591-BCC3-F6AF95B7E4DF}" type="datetimeFigureOut">
              <a:rPr lang="en-US"/>
              <a:pPr>
                <a:defRPr/>
              </a:pPr>
              <a:t>9/14/2018</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EA08DEC-B23A-4200-A661-139E0B8D2049}"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AEE1EBF-06A0-4E65-99D8-18DD9B5B6734}" type="datetimeFigureOut">
              <a:rPr lang="en-US"/>
              <a:pPr>
                <a:defRPr/>
              </a:pPr>
              <a:t>9/14/2018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655DCFB-3982-444B-8FB4-D83D794E87B0}"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3F5949D-E8D9-48DC-B05C-53D5DA1894BB}" type="datetimeFigureOut">
              <a:rPr lang="en-US"/>
              <a:pPr>
                <a:defRPr/>
              </a:pPr>
              <a:t>9/14/2018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FE6C075-FD80-4876-840B-5BE155C2D880}"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0D2A58AD-C1ED-43DD-81F8-1EDAF02473DA}" type="datetimeFigureOut">
              <a:rPr lang="en-US"/>
              <a:pPr>
                <a:defRPr/>
              </a:pPr>
              <a:t>9/14/2018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2DC8B6F8-F499-478F-B09D-20835EC44C4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www.winstonsolar.org/team/2009/photos/2003race/scrutineering/medium/original/001.jpg" TargetMode="External"/><Relationship Id="rId1" Type="http://schemas.openxmlformats.org/officeDocument/2006/relationships/slideLayout" Target="../slideLayouts/slideLayout6.xml"/><Relationship Id="rId5" Type="http://schemas.openxmlformats.org/officeDocument/2006/relationships/image" Target="../media/image12.jpeg"/><Relationship Id="rId4" Type="http://schemas.openxmlformats.org/officeDocument/2006/relationships/hyperlink" Target="http://www.winstonsolar.org/team/2009/photos/2003race/arrival/medium/original/001.jpg"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www.winstonsolar.org/team/2009/photos/2003race/peprally/medium/original/021.jpg" TargetMode="External"/><Relationship Id="rId1" Type="http://schemas.openxmlformats.org/officeDocument/2006/relationships/slideLayout" Target="../slideLayouts/slideLayout1.xml"/><Relationship Id="rId5" Type="http://schemas.openxmlformats.org/officeDocument/2006/relationships/image" Target="../media/image21.jpeg"/><Relationship Id="rId4" Type="http://schemas.openxmlformats.org/officeDocument/2006/relationships/hyperlink" Target="http://www.winstonsolar.org/team/2009/photos/2003race/peprally/medium/original/017.jpg"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www.winstonsolar.org/team/2009/photos/2009/2009RaceTest/medium/original/003.jpg" TargetMode="Externa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hyperlink" Target="http://www.winstonsolar.org/team/2009/photos/2009/2009RaceTest/medium/original/004.jpg"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5.jpeg"/><Relationship Id="rId2" Type="http://schemas.openxmlformats.org/officeDocument/2006/relationships/hyperlink" Target="http://www.winstonsolar.org/team/2009/photos/2006team/medium/original/010.jpg" TargetMode="External"/><Relationship Id="rId1" Type="http://schemas.openxmlformats.org/officeDocument/2006/relationships/slideLayout" Target="../slideLayouts/slideLayout2.xml"/><Relationship Id="rId6" Type="http://schemas.openxmlformats.org/officeDocument/2006/relationships/hyperlink" Target="http://www.winstonsolar.org/team/2009/photos/2006team/medium/original/012.jpg" TargetMode="External"/><Relationship Id="rId5" Type="http://schemas.openxmlformats.org/officeDocument/2006/relationships/image" Target="../media/image34.jpeg"/><Relationship Id="rId4" Type="http://schemas.openxmlformats.org/officeDocument/2006/relationships/hyperlink" Target="http://www.winstonsolar.org/team/2009/photos/2006team/medium/original/011.jpg"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60960"/>
            <a:ext cx="8153400" cy="1996440"/>
          </a:xfrm>
        </p:spPr>
        <p:txBody>
          <a:bodyPr/>
          <a:lstStyle/>
          <a:p>
            <a:r>
              <a:rPr lang="en-US" b="1" dirty="0" smtClean="0">
                <a:solidFill>
                  <a:schemeClr val="tx2"/>
                </a:solidFill>
              </a:rPr>
              <a:t>WELCOME TO THE 2018-2019</a:t>
            </a:r>
            <a:br>
              <a:rPr lang="en-US" b="1" dirty="0" smtClean="0">
                <a:solidFill>
                  <a:schemeClr val="tx2"/>
                </a:solidFill>
              </a:rPr>
            </a:br>
            <a:r>
              <a:rPr lang="en-US" b="1" dirty="0" smtClean="0">
                <a:solidFill>
                  <a:schemeClr val="tx2"/>
                </a:solidFill>
              </a:rPr>
              <a:t>SOLAR CAR CHALLENGE</a:t>
            </a:r>
            <a:endParaRPr lang="en-US" b="1" dirty="0">
              <a:solidFill>
                <a:schemeClr val="tx2"/>
              </a:solidFill>
            </a:endParaRPr>
          </a:p>
        </p:txBody>
      </p:sp>
      <p:sp>
        <p:nvSpPr>
          <p:cNvPr id="3" name="Subtitle 2"/>
          <p:cNvSpPr>
            <a:spLocks noGrp="1"/>
          </p:cNvSpPr>
          <p:nvPr>
            <p:ph type="subTitle" idx="1"/>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905000"/>
            <a:ext cx="6477000"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494342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ctr">
              <a:buNone/>
            </a:pPr>
            <a:r>
              <a:rPr lang="en-US" sz="9600" b="1" dirty="0" smtClean="0">
                <a:solidFill>
                  <a:srgbClr val="002060"/>
                </a:solidFill>
              </a:rPr>
              <a:t>What is our Philosophy?</a:t>
            </a:r>
            <a:endParaRPr lang="en-US" sz="9600" b="1" dirty="0">
              <a:solidFill>
                <a:srgbClr val="002060"/>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This is a </a:t>
            </a:r>
            <a:r>
              <a:rPr lang="en-US" b="1" i="1" dirty="0" smtClean="0">
                <a:solidFill>
                  <a:srgbClr val="7030A0"/>
                </a:solidFill>
              </a:rPr>
              <a:t>Cooperation</a:t>
            </a:r>
            <a:r>
              <a:rPr lang="en-US" b="1" dirty="0" smtClean="0"/>
              <a:t/>
            </a:r>
            <a:br>
              <a:rPr lang="en-US" b="1" dirty="0" smtClean="0"/>
            </a:br>
            <a:r>
              <a:rPr lang="en-US" b="1" dirty="0" smtClean="0"/>
              <a:t>rather than a Competition</a:t>
            </a:r>
            <a:endParaRPr lang="en-US" b="1" dirty="0"/>
          </a:p>
        </p:txBody>
      </p:sp>
      <p:pic>
        <p:nvPicPr>
          <p:cNvPr id="4" name="Content Placeholder 3" descr="SCC2014-7190124.jpg"/>
          <p:cNvPicPr>
            <a:picLocks noGrp="1" noChangeAspect="1"/>
          </p:cNvPicPr>
          <p:nvPr>
            <p:ph idx="1"/>
          </p:nvPr>
        </p:nvPicPr>
        <p:blipFill>
          <a:blip r:embed="rId2" cstate="print"/>
          <a:stretch>
            <a:fillRect/>
          </a:stretch>
        </p:blipFill>
        <p:spPr>
          <a:xfrm>
            <a:off x="838200" y="1600200"/>
            <a:ext cx="7467600" cy="4976018"/>
          </a:xfr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lgn="ctr">
              <a:buNone/>
            </a:pPr>
            <a:r>
              <a:rPr lang="en-US" sz="9600" b="1" dirty="0" smtClean="0"/>
              <a:t>Where do we start?</a:t>
            </a:r>
            <a:endParaRPr lang="en-US" sz="9600" b="1"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p:txBody>
          <a:bodyPr/>
          <a:lstStyle/>
          <a:p>
            <a:r>
              <a:rPr lang="en-US" b="1" smtClean="0"/>
              <a:t>Start with Team-Building</a:t>
            </a:r>
          </a:p>
        </p:txBody>
      </p:sp>
      <p:pic>
        <p:nvPicPr>
          <p:cNvPr id="19458" name="Picture 2" descr="http://www.solarcarchallenge.org/challenge/photos/2010/day3/photo/3day14.jpg"/>
          <p:cNvPicPr>
            <a:picLocks noChangeAspect="1" noChangeArrowheads="1"/>
          </p:cNvPicPr>
          <p:nvPr/>
        </p:nvPicPr>
        <p:blipFill>
          <a:blip r:embed="rId2" cstate="print"/>
          <a:srcRect/>
          <a:stretch>
            <a:fillRect/>
          </a:stretch>
        </p:blipFill>
        <p:spPr bwMode="auto">
          <a:xfrm>
            <a:off x="525463" y="1219200"/>
            <a:ext cx="8140700" cy="5181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How </a:t>
            </a:r>
            <a:r>
              <a:rPr lang="en-US" b="1" dirty="0" smtClean="0">
                <a:solidFill>
                  <a:srgbClr val="FF0000"/>
                </a:solidFill>
              </a:rPr>
              <a:t>BIG</a:t>
            </a:r>
            <a:r>
              <a:rPr lang="en-US" b="1" dirty="0" smtClean="0"/>
              <a:t> a team?</a:t>
            </a:r>
            <a:endParaRPr lang="en-US" b="1" dirty="0"/>
          </a:p>
        </p:txBody>
      </p:sp>
      <p:pic>
        <p:nvPicPr>
          <p:cNvPr id="3" name="Picture 2" descr="Coppell.jpg"/>
          <p:cNvPicPr>
            <a:picLocks noChangeAspect="1"/>
          </p:cNvPicPr>
          <p:nvPr/>
        </p:nvPicPr>
        <p:blipFill>
          <a:blip r:embed="rId2" cstate="print"/>
          <a:stretch>
            <a:fillRect/>
          </a:stretch>
        </p:blipFill>
        <p:spPr>
          <a:xfrm>
            <a:off x="304800" y="1219200"/>
            <a:ext cx="8610600" cy="593271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WalnutSolarCarTeamPicture.JPG"/>
          <p:cNvPicPr>
            <a:picLocks noChangeAspect="1"/>
          </p:cNvPicPr>
          <p:nvPr/>
        </p:nvPicPr>
        <p:blipFill>
          <a:blip r:embed="rId2" cstate="print"/>
          <a:stretch>
            <a:fillRect/>
          </a:stretch>
        </p:blipFill>
        <p:spPr>
          <a:xfrm>
            <a:off x="0" y="400792"/>
            <a:ext cx="9144000" cy="6056416"/>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Grosse Pointe.jpg"/>
          <p:cNvPicPr>
            <a:picLocks noChangeAspect="1"/>
          </p:cNvPicPr>
          <p:nvPr/>
        </p:nvPicPr>
        <p:blipFill>
          <a:blip r:embed="rId2" cstate="print"/>
          <a:stretch>
            <a:fillRect/>
          </a:stretch>
        </p:blipFill>
        <p:spPr>
          <a:xfrm>
            <a:off x="0" y="381000"/>
            <a:ext cx="9144000" cy="60960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ShineRunnersTeamPhoto.JPG"/>
          <p:cNvPicPr>
            <a:picLocks noChangeAspect="1"/>
          </p:cNvPicPr>
          <p:nvPr/>
        </p:nvPicPr>
        <p:blipFill>
          <a:blip r:embed="rId2" cstate="print"/>
          <a:stretch>
            <a:fillRect/>
          </a:stretch>
        </p:blipFill>
        <p:spPr>
          <a:xfrm>
            <a:off x="0" y="381000"/>
            <a:ext cx="9144000" cy="60960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 descr="Winston Solar Car Team Photo">
            <a:hlinkClick r:id="rId2"/>
          </p:cNvPr>
          <p:cNvPicPr>
            <a:picLocks noChangeAspect="1" noChangeArrowheads="1"/>
          </p:cNvPicPr>
          <p:nvPr/>
        </p:nvPicPr>
        <p:blipFill>
          <a:blip r:embed="rId3" cstate="print"/>
          <a:srcRect/>
          <a:stretch>
            <a:fillRect/>
          </a:stretch>
        </p:blipFill>
        <p:spPr bwMode="auto">
          <a:xfrm>
            <a:off x="0" y="-152400"/>
            <a:ext cx="6096000" cy="4067175"/>
          </a:xfrm>
          <a:prstGeom prst="rect">
            <a:avLst/>
          </a:prstGeom>
          <a:noFill/>
          <a:ln w="9525">
            <a:noFill/>
            <a:miter lim="800000"/>
            <a:headEnd/>
            <a:tailEnd/>
          </a:ln>
        </p:spPr>
      </p:pic>
      <p:pic>
        <p:nvPicPr>
          <p:cNvPr id="20482" name="Picture 4" descr="Winston Solar Car Team Photo">
            <a:hlinkClick r:id="rId4"/>
          </p:cNvPr>
          <p:cNvPicPr>
            <a:picLocks noChangeAspect="1" noChangeArrowheads="1"/>
          </p:cNvPicPr>
          <p:nvPr/>
        </p:nvPicPr>
        <p:blipFill>
          <a:blip r:embed="rId5" cstate="print"/>
          <a:srcRect/>
          <a:stretch>
            <a:fillRect/>
          </a:stretch>
        </p:blipFill>
        <p:spPr bwMode="auto">
          <a:xfrm>
            <a:off x="3200400" y="3530600"/>
            <a:ext cx="5943600" cy="3965575"/>
          </a:xfrm>
          <a:prstGeom prst="rect">
            <a:avLst/>
          </a:prstGeom>
          <a:noFill/>
          <a:ln w="9525">
            <a:noFill/>
            <a:miter lim="800000"/>
            <a:headEnd/>
            <a:tailEnd/>
          </a:ln>
        </p:spPr>
      </p:pic>
      <p:sp>
        <p:nvSpPr>
          <p:cNvPr id="4" name="TextBox 3"/>
          <p:cNvSpPr txBox="1"/>
          <p:nvPr/>
        </p:nvSpPr>
        <p:spPr>
          <a:xfrm>
            <a:off x="6172200" y="838200"/>
            <a:ext cx="2951678" cy="2246769"/>
          </a:xfrm>
          <a:prstGeom prst="rect">
            <a:avLst/>
          </a:prstGeom>
          <a:noFill/>
        </p:spPr>
        <p:txBody>
          <a:bodyPr wrap="square" rtlCol="0">
            <a:spAutoFit/>
          </a:bodyPr>
          <a:lstStyle/>
          <a:p>
            <a:r>
              <a:rPr lang="en-US" sz="2800" dirty="0" smtClean="0"/>
              <a:t>Be sure to have </a:t>
            </a:r>
          </a:p>
          <a:p>
            <a:r>
              <a:rPr lang="en-US" sz="2800" dirty="0" smtClean="0"/>
              <a:t>enough team members to</a:t>
            </a:r>
          </a:p>
          <a:p>
            <a:r>
              <a:rPr lang="en-US" sz="2800" dirty="0" smtClean="0"/>
              <a:t>accomplish the </a:t>
            </a:r>
          </a:p>
          <a:p>
            <a:r>
              <a:rPr lang="en-US" sz="2800" dirty="0" smtClean="0"/>
              <a:t>task involved!</a:t>
            </a:r>
            <a:endParaRPr lang="en-US" sz="28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884238"/>
          </a:xfrm>
        </p:spPr>
        <p:txBody>
          <a:bodyPr/>
          <a:lstStyle/>
          <a:p>
            <a:r>
              <a:rPr lang="en-US" b="1" dirty="0" smtClean="0"/>
              <a:t/>
            </a:r>
            <a:br>
              <a:rPr lang="en-US" b="1" dirty="0" smtClean="0"/>
            </a:br>
            <a:r>
              <a:rPr lang="en-US" b="1" dirty="0" smtClean="0"/>
              <a:t>Develop the Role of Team Captain</a:t>
            </a:r>
            <a:br>
              <a:rPr lang="en-US" b="1" dirty="0" smtClean="0"/>
            </a:br>
            <a:r>
              <a:rPr lang="en-US" b="1" dirty="0" smtClean="0"/>
              <a:t> </a:t>
            </a:r>
            <a:endParaRPr lang="en-US" sz="3600" b="1" dirty="0"/>
          </a:p>
        </p:txBody>
      </p:sp>
      <p:pic>
        <p:nvPicPr>
          <p:cNvPr id="3" name="Picture 2" descr="KAM_1606.jpg"/>
          <p:cNvPicPr>
            <a:picLocks noChangeAspect="1"/>
          </p:cNvPicPr>
          <p:nvPr/>
        </p:nvPicPr>
        <p:blipFill>
          <a:blip r:embed="rId2" cstate="print"/>
          <a:stretch>
            <a:fillRect/>
          </a:stretch>
        </p:blipFill>
        <p:spPr>
          <a:xfrm>
            <a:off x="533400" y="1524000"/>
            <a:ext cx="8104094" cy="4986647"/>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2060"/>
                </a:solidFill>
              </a:rPr>
              <a:t>Why Participate in the Solar Car Challenge</a:t>
            </a:r>
            <a:endParaRPr lang="en-US" dirty="0"/>
          </a:p>
        </p:txBody>
      </p:sp>
      <p:sp>
        <p:nvSpPr>
          <p:cNvPr id="3" name="Content Placeholder 2"/>
          <p:cNvSpPr>
            <a:spLocks noGrp="1"/>
          </p:cNvSpPr>
          <p:nvPr>
            <p:ph idx="1"/>
          </p:nvPr>
        </p:nvSpPr>
        <p:spPr/>
        <p:txBody>
          <a:bodyPr/>
          <a:lstStyle/>
          <a:p>
            <a:r>
              <a:rPr lang="en-US" sz="3600" dirty="0" smtClean="0">
                <a:solidFill>
                  <a:srgbClr val="002060"/>
                </a:solidFill>
              </a:rPr>
              <a:t>Teamwork </a:t>
            </a:r>
          </a:p>
          <a:p>
            <a:r>
              <a:rPr lang="en-US" sz="3600" dirty="0" smtClean="0">
                <a:solidFill>
                  <a:srgbClr val="002060"/>
                </a:solidFill>
              </a:rPr>
              <a:t>Problem-Solving and Collaboration</a:t>
            </a:r>
          </a:p>
          <a:p>
            <a:r>
              <a:rPr lang="en-US" sz="3600" dirty="0" smtClean="0">
                <a:solidFill>
                  <a:srgbClr val="002060"/>
                </a:solidFill>
              </a:rPr>
              <a:t>Dedication and Commitment </a:t>
            </a:r>
          </a:p>
          <a:p>
            <a:r>
              <a:rPr lang="en-US" sz="3600" dirty="0" smtClean="0">
                <a:solidFill>
                  <a:srgbClr val="002060"/>
                </a:solidFill>
              </a:rPr>
              <a:t>Mechanical, Electrical Engineering, Aerodynamics, Battery Technology, Materials Technology</a:t>
            </a:r>
          </a:p>
          <a:p>
            <a:r>
              <a:rPr lang="en-US" sz="3600" dirty="0" smtClean="0">
                <a:solidFill>
                  <a:srgbClr val="002060"/>
                </a:solidFill>
              </a:rPr>
              <a:t>Power Management and Analysis</a:t>
            </a:r>
            <a:endParaRPr lang="en-US" sz="3600" dirty="0">
              <a:solidFill>
                <a:srgbClr val="002060"/>
              </a:solidFill>
            </a:endParaRPr>
          </a:p>
        </p:txBody>
      </p:sp>
    </p:spTree>
    <p:extLst>
      <p:ext uri="{BB962C8B-B14F-4D97-AF65-F5344CB8AC3E}">
        <p14:creationId xmlns:p14="http://schemas.microsoft.com/office/powerpoint/2010/main" val="31542067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533400"/>
            <a:ext cx="8763000" cy="762000"/>
          </a:xfrm>
        </p:spPr>
        <p:txBody>
          <a:bodyPr/>
          <a:lstStyle/>
          <a:p>
            <a:r>
              <a:rPr lang="en-US" b="1" dirty="0" smtClean="0"/>
              <a:t>Is the team vested in the project?</a:t>
            </a:r>
            <a:endParaRPr lang="en-US" b="1" dirty="0"/>
          </a:p>
        </p:txBody>
      </p:sp>
      <p:pic>
        <p:nvPicPr>
          <p:cNvPr id="3" name="Picture 2" descr="00day14.jpg"/>
          <p:cNvPicPr>
            <a:picLocks noChangeAspect="1"/>
          </p:cNvPicPr>
          <p:nvPr/>
        </p:nvPicPr>
        <p:blipFill>
          <a:blip r:embed="rId2" cstate="print"/>
          <a:stretch>
            <a:fillRect/>
          </a:stretch>
        </p:blipFill>
        <p:spPr>
          <a:xfrm>
            <a:off x="533400" y="1295399"/>
            <a:ext cx="8077200" cy="5257801"/>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782762"/>
          </a:xfrm>
        </p:spPr>
        <p:txBody>
          <a:bodyPr/>
          <a:lstStyle/>
          <a:p>
            <a:r>
              <a:rPr lang="en-US" sz="4000" b="1" dirty="0" smtClean="0"/>
              <a:t>Techniques for developing long term team &amp; parent support</a:t>
            </a:r>
            <a:endParaRPr lang="en-US" sz="4000" b="1" dirty="0"/>
          </a:p>
        </p:txBody>
      </p:sp>
      <p:pic>
        <p:nvPicPr>
          <p:cNvPr id="4" name="Picture 3" descr="Shinerunners.jpg"/>
          <p:cNvPicPr>
            <a:picLocks noChangeAspect="1"/>
          </p:cNvPicPr>
          <p:nvPr/>
        </p:nvPicPr>
        <p:blipFill>
          <a:blip r:embed="rId2" cstate="print"/>
          <a:stretch>
            <a:fillRect/>
          </a:stretch>
        </p:blipFill>
        <p:spPr>
          <a:xfrm>
            <a:off x="762000" y="1828800"/>
            <a:ext cx="7696200" cy="4648200"/>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ctrTitle"/>
          </p:nvPr>
        </p:nvSpPr>
        <p:spPr>
          <a:xfrm>
            <a:off x="685800" y="381000"/>
            <a:ext cx="7772400" cy="1295400"/>
          </a:xfrm>
        </p:spPr>
        <p:txBody>
          <a:bodyPr/>
          <a:lstStyle/>
          <a:p>
            <a:r>
              <a:rPr lang="en-US" b="1" dirty="0" smtClean="0"/>
              <a:t>Take Advantage of Workshops</a:t>
            </a:r>
          </a:p>
        </p:txBody>
      </p:sp>
      <p:sp>
        <p:nvSpPr>
          <p:cNvPr id="3" name="Subtitle 2"/>
          <p:cNvSpPr>
            <a:spLocks noGrp="1"/>
          </p:cNvSpPr>
          <p:nvPr>
            <p:ph type="subTitle" idx="1"/>
          </p:nvPr>
        </p:nvSpPr>
        <p:spPr>
          <a:xfrm>
            <a:off x="5334000" y="1447800"/>
            <a:ext cx="2895600" cy="5105400"/>
          </a:xfrm>
        </p:spPr>
        <p:txBody>
          <a:bodyPr>
            <a:normAutofit lnSpcReduction="10000"/>
          </a:bodyPr>
          <a:lstStyle/>
          <a:p>
            <a:pPr algn="l">
              <a:lnSpc>
                <a:spcPct val="80000"/>
              </a:lnSpc>
              <a:buFont typeface="Arial" charset="0"/>
              <a:buChar char="•"/>
            </a:pPr>
            <a:r>
              <a:rPr lang="en-US" sz="2400" b="1" dirty="0" smtClean="0">
                <a:solidFill>
                  <a:schemeClr val="tx1"/>
                </a:solidFill>
              </a:rPr>
              <a:t>Workshops help you       plan your project.   </a:t>
            </a:r>
          </a:p>
          <a:p>
            <a:pPr algn="l">
              <a:lnSpc>
                <a:spcPct val="80000"/>
              </a:lnSpc>
              <a:buFont typeface="Arial" charset="0"/>
              <a:buChar char="•"/>
            </a:pPr>
            <a:r>
              <a:rPr lang="en-US" sz="2400" b="1" dirty="0" smtClean="0">
                <a:solidFill>
                  <a:srgbClr val="00B050"/>
                </a:solidFill>
              </a:rPr>
              <a:t>Workshops help you learn the skills to build a roadworthy solar car. </a:t>
            </a:r>
          </a:p>
          <a:p>
            <a:pPr algn="l">
              <a:lnSpc>
                <a:spcPct val="80000"/>
              </a:lnSpc>
              <a:buFont typeface="Arial" charset="0"/>
              <a:buChar char="•"/>
            </a:pPr>
            <a:r>
              <a:rPr lang="en-US" sz="2400" b="1" dirty="0" smtClean="0">
                <a:solidFill>
                  <a:srgbClr val="7030A0"/>
                </a:solidFill>
              </a:rPr>
              <a:t>Each team finds its own solution to the problem: building a roadworthy solar car.</a:t>
            </a:r>
          </a:p>
          <a:p>
            <a:pPr algn="l">
              <a:lnSpc>
                <a:spcPct val="80000"/>
              </a:lnSpc>
              <a:buFont typeface="Arial" charset="0"/>
              <a:buChar char="•"/>
            </a:pPr>
            <a:r>
              <a:rPr lang="en-US" sz="2400" b="1" dirty="0" smtClean="0">
                <a:solidFill>
                  <a:srgbClr val="00B0F0"/>
                </a:solidFill>
              </a:rPr>
              <a:t>New Sources Workshop helps you find suppliers.</a:t>
            </a:r>
          </a:p>
          <a:p>
            <a:pPr algn="l">
              <a:lnSpc>
                <a:spcPct val="80000"/>
              </a:lnSpc>
              <a:buFont typeface="Arial" charset="0"/>
              <a:buChar char="•"/>
            </a:pPr>
            <a:r>
              <a:rPr lang="en-US" sz="2400" b="1" dirty="0" smtClean="0">
                <a:solidFill>
                  <a:srgbClr val="C00000"/>
                </a:solidFill>
              </a:rPr>
              <a:t>Specialty Workshop help you refine you skills and improve construction techniques.</a:t>
            </a:r>
          </a:p>
        </p:txBody>
      </p:sp>
      <p:pic>
        <p:nvPicPr>
          <p:cNvPr id="6" name="Picture 5" descr="photo1.jpg"/>
          <p:cNvPicPr>
            <a:picLocks noChangeAspect="1"/>
          </p:cNvPicPr>
          <p:nvPr/>
        </p:nvPicPr>
        <p:blipFill>
          <a:blip r:embed="rId2" cstate="print"/>
          <a:stretch>
            <a:fillRect/>
          </a:stretch>
        </p:blipFill>
        <p:spPr>
          <a:xfrm>
            <a:off x="1219200" y="1447800"/>
            <a:ext cx="4038600" cy="4800600"/>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photo2.jpg"/>
          <p:cNvPicPr>
            <a:picLocks noChangeAspect="1"/>
          </p:cNvPicPr>
          <p:nvPr/>
        </p:nvPicPr>
        <p:blipFill>
          <a:blip r:embed="rId2" cstate="print"/>
          <a:stretch>
            <a:fillRect/>
          </a:stretch>
        </p:blipFill>
        <p:spPr>
          <a:xfrm>
            <a:off x="325205" y="457200"/>
            <a:ext cx="8493590" cy="586740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photo4.jpg"/>
          <p:cNvPicPr>
            <a:picLocks noChangeAspect="1"/>
          </p:cNvPicPr>
          <p:nvPr/>
        </p:nvPicPr>
        <p:blipFill>
          <a:blip r:embed="rId2" cstate="print"/>
          <a:stretch>
            <a:fillRect/>
          </a:stretch>
        </p:blipFill>
        <p:spPr>
          <a:xfrm>
            <a:off x="0" y="395287"/>
            <a:ext cx="9144000" cy="6067425"/>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a:xfrm>
            <a:off x="457200" y="5334000"/>
            <a:ext cx="8229600" cy="1295400"/>
          </a:xfrm>
        </p:spPr>
        <p:txBody>
          <a:bodyPr/>
          <a:lstStyle/>
          <a:p>
            <a:r>
              <a:rPr lang="en-US" b="1" dirty="0" smtClean="0"/>
              <a:t>Read the Rules Together</a:t>
            </a:r>
            <a:br>
              <a:rPr lang="en-US" b="1" dirty="0" smtClean="0"/>
            </a:br>
            <a:r>
              <a:rPr lang="en-US" sz="2000" b="1" dirty="0" smtClean="0"/>
              <a:t>(many times)</a:t>
            </a:r>
          </a:p>
        </p:txBody>
      </p:sp>
      <p:pic>
        <p:nvPicPr>
          <p:cNvPr id="22530" name="Picture 2" descr="http://www.solarcarchallenge.org/challenge/photos/2010/day0/photo/0day29.jpg"/>
          <p:cNvPicPr>
            <a:picLocks noChangeAspect="1" noChangeArrowheads="1"/>
          </p:cNvPicPr>
          <p:nvPr/>
        </p:nvPicPr>
        <p:blipFill>
          <a:blip r:embed="rId2" cstate="print"/>
          <a:srcRect/>
          <a:stretch>
            <a:fillRect/>
          </a:stretch>
        </p:blipFill>
        <p:spPr bwMode="auto">
          <a:xfrm>
            <a:off x="990600" y="457200"/>
            <a:ext cx="7162800" cy="4953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533400"/>
            <a:ext cx="3733800" cy="3200400"/>
          </a:xfrm>
        </p:spPr>
        <p:txBody>
          <a:bodyPr rtlCol="0">
            <a:normAutofit fontScale="90000"/>
          </a:bodyPr>
          <a:lstStyle/>
          <a:p>
            <a:pPr fontAlgn="auto">
              <a:spcAft>
                <a:spcPts val="0"/>
              </a:spcAft>
              <a:defRPr/>
            </a:pPr>
            <a:r>
              <a:rPr lang="en-US" b="1" dirty="0" smtClean="0"/>
              <a:t>The importance of the Team being a part of fundraising</a:t>
            </a:r>
            <a:endParaRPr lang="en-US" b="1" dirty="0"/>
          </a:p>
        </p:txBody>
      </p:sp>
      <p:pic>
        <p:nvPicPr>
          <p:cNvPr id="23554" name="Picture 2" descr="Winston Solar Car Team Photo">
            <a:hlinkClick r:id="rId2"/>
          </p:cNvPr>
          <p:cNvPicPr>
            <a:picLocks noChangeAspect="1" noChangeArrowheads="1"/>
          </p:cNvPicPr>
          <p:nvPr/>
        </p:nvPicPr>
        <p:blipFill>
          <a:blip r:embed="rId3" cstate="print"/>
          <a:srcRect/>
          <a:stretch>
            <a:fillRect/>
          </a:stretch>
        </p:blipFill>
        <p:spPr bwMode="auto">
          <a:xfrm>
            <a:off x="4191000" y="1676400"/>
            <a:ext cx="4800600" cy="3800475"/>
          </a:xfrm>
          <a:prstGeom prst="rect">
            <a:avLst/>
          </a:prstGeom>
          <a:noFill/>
          <a:ln w="9525">
            <a:noFill/>
            <a:miter lim="800000"/>
            <a:headEnd/>
            <a:tailEnd/>
          </a:ln>
        </p:spPr>
      </p:pic>
      <p:pic>
        <p:nvPicPr>
          <p:cNvPr id="23555" name="Picture 4" descr="Winston Solar Car Team Photo">
            <a:hlinkClick r:id="rId4"/>
          </p:cNvPr>
          <p:cNvPicPr>
            <a:picLocks noChangeAspect="1" noChangeArrowheads="1"/>
          </p:cNvPicPr>
          <p:nvPr/>
        </p:nvPicPr>
        <p:blipFill>
          <a:blip r:embed="rId5" cstate="print"/>
          <a:srcRect/>
          <a:stretch>
            <a:fillRect/>
          </a:stretch>
        </p:blipFill>
        <p:spPr bwMode="auto">
          <a:xfrm>
            <a:off x="304800" y="3657600"/>
            <a:ext cx="3733800" cy="2667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importance of building skills</a:t>
            </a:r>
            <a:endParaRPr lang="en-US" b="1" dirty="0"/>
          </a:p>
        </p:txBody>
      </p:sp>
      <p:pic>
        <p:nvPicPr>
          <p:cNvPr id="4" name="Picture 3" descr="garage8.jpg"/>
          <p:cNvPicPr>
            <a:picLocks noChangeAspect="1"/>
          </p:cNvPicPr>
          <p:nvPr/>
        </p:nvPicPr>
        <p:blipFill>
          <a:blip r:embed="rId2" cstate="print"/>
          <a:stretch>
            <a:fillRect/>
          </a:stretch>
        </p:blipFill>
        <p:spPr>
          <a:xfrm>
            <a:off x="5334000" y="1371599"/>
            <a:ext cx="3120044" cy="1906693"/>
          </a:xfrm>
          <a:prstGeom prst="rect">
            <a:avLst/>
          </a:prstGeom>
        </p:spPr>
      </p:pic>
      <p:pic>
        <p:nvPicPr>
          <p:cNvPr id="5" name="Picture 4" descr="Neiman Walker and Todd Deetjen, Liberty C.jpg"/>
          <p:cNvPicPr>
            <a:picLocks noChangeAspect="1"/>
          </p:cNvPicPr>
          <p:nvPr/>
        </p:nvPicPr>
        <p:blipFill>
          <a:blip r:embed="rId3" cstate="print"/>
          <a:stretch>
            <a:fillRect/>
          </a:stretch>
        </p:blipFill>
        <p:spPr>
          <a:xfrm>
            <a:off x="762000" y="1219200"/>
            <a:ext cx="7721600" cy="5147733"/>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Tyler3 - facemask.jpg"/>
          <p:cNvPicPr>
            <a:picLocks noChangeAspect="1"/>
          </p:cNvPicPr>
          <p:nvPr/>
        </p:nvPicPr>
        <p:blipFill>
          <a:blip r:embed="rId2" cstate="print"/>
          <a:stretch>
            <a:fillRect/>
          </a:stretch>
        </p:blipFill>
        <p:spPr>
          <a:xfrm>
            <a:off x="1143000" y="0"/>
            <a:ext cx="6858000" cy="68580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5719"/>
          </a:xfrm>
        </p:spPr>
        <p:txBody>
          <a:bodyPr/>
          <a:lstStyle/>
          <a:p>
            <a:endParaRPr lang="en-US" dirty="0"/>
          </a:p>
        </p:txBody>
      </p:sp>
      <p:pic>
        <p:nvPicPr>
          <p:cNvPr id="3" name="Picture 2" descr="garage3.jpg"/>
          <p:cNvPicPr>
            <a:picLocks noChangeAspect="1"/>
          </p:cNvPicPr>
          <p:nvPr/>
        </p:nvPicPr>
        <p:blipFill>
          <a:blip r:embed="rId2" cstate="print"/>
          <a:stretch>
            <a:fillRect/>
          </a:stretch>
        </p:blipFill>
        <p:spPr>
          <a:xfrm>
            <a:off x="304800" y="228600"/>
            <a:ext cx="7620000" cy="5076825"/>
          </a:xfrm>
          <a:prstGeom prst="rect">
            <a:avLst/>
          </a:prstGeom>
        </p:spPr>
      </p:pic>
      <p:pic>
        <p:nvPicPr>
          <p:cNvPr id="4" name="Picture 3" descr="garage8.jpg"/>
          <p:cNvPicPr>
            <a:picLocks noChangeAspect="1"/>
          </p:cNvPicPr>
          <p:nvPr/>
        </p:nvPicPr>
        <p:blipFill>
          <a:blip r:embed="rId3" cstate="print"/>
          <a:stretch>
            <a:fillRect/>
          </a:stretch>
        </p:blipFill>
        <p:spPr>
          <a:xfrm>
            <a:off x="5257801" y="4419600"/>
            <a:ext cx="3635430" cy="2221651"/>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229600" cy="5287963"/>
          </a:xfrm>
        </p:spPr>
        <p:txBody>
          <a:bodyPr/>
          <a:lstStyle/>
          <a:p>
            <a:r>
              <a:rPr lang="en-US" sz="3600" dirty="0" smtClean="0">
                <a:solidFill>
                  <a:srgbClr val="002060"/>
                </a:solidFill>
              </a:rPr>
              <a:t>Learning how to deal with success and failure</a:t>
            </a:r>
          </a:p>
          <a:p>
            <a:r>
              <a:rPr lang="en-US" sz="3600" dirty="0" smtClean="0">
                <a:solidFill>
                  <a:srgbClr val="002060"/>
                </a:solidFill>
              </a:rPr>
              <a:t>Learning not to quit</a:t>
            </a:r>
          </a:p>
          <a:p>
            <a:r>
              <a:rPr lang="en-US" sz="3600" dirty="0" smtClean="0">
                <a:solidFill>
                  <a:srgbClr val="002060"/>
                </a:solidFill>
              </a:rPr>
              <a:t>Learn how to build and follow a budget</a:t>
            </a:r>
          </a:p>
          <a:p>
            <a:r>
              <a:rPr lang="en-US" sz="3600" dirty="0" smtClean="0">
                <a:solidFill>
                  <a:srgbClr val="002060"/>
                </a:solidFill>
              </a:rPr>
              <a:t>Develop speaking skills and marketing techniques</a:t>
            </a:r>
          </a:p>
          <a:p>
            <a:r>
              <a:rPr lang="en-US" sz="3600" dirty="0" smtClean="0">
                <a:solidFill>
                  <a:srgbClr val="002060"/>
                </a:solidFill>
              </a:rPr>
              <a:t>Learn special skills associated with Pi-Top laptops and Telemetry</a:t>
            </a:r>
            <a:endParaRPr lang="en-US" sz="3600" dirty="0">
              <a:solidFill>
                <a:srgbClr val="002060"/>
              </a:solidFill>
            </a:endParaRPr>
          </a:p>
        </p:txBody>
      </p:sp>
    </p:spTree>
    <p:extLst>
      <p:ext uri="{BB962C8B-B14F-4D97-AF65-F5344CB8AC3E}">
        <p14:creationId xmlns:p14="http://schemas.microsoft.com/office/powerpoint/2010/main" val="6055796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eiman Walker and Todd Deetjen, Liberty C.jpg"/>
          <p:cNvPicPr>
            <a:picLocks noChangeAspect="1"/>
          </p:cNvPicPr>
          <p:nvPr/>
        </p:nvPicPr>
        <p:blipFill>
          <a:blip r:embed="rId2" cstate="print"/>
          <a:stretch>
            <a:fillRect/>
          </a:stretch>
        </p:blipFill>
        <p:spPr>
          <a:xfrm>
            <a:off x="0" y="0"/>
            <a:ext cx="7010400" cy="5257800"/>
          </a:xfrm>
          <a:prstGeom prst="rect">
            <a:avLst/>
          </a:prstGeom>
        </p:spPr>
      </p:pic>
      <p:pic>
        <p:nvPicPr>
          <p:cNvPr id="3" name="Picture 2" descr="garage6.jpg"/>
          <p:cNvPicPr>
            <a:picLocks noChangeAspect="1"/>
          </p:cNvPicPr>
          <p:nvPr/>
        </p:nvPicPr>
        <p:blipFill>
          <a:blip r:embed="rId3" cstate="print"/>
          <a:stretch>
            <a:fillRect/>
          </a:stretch>
        </p:blipFill>
        <p:spPr>
          <a:xfrm>
            <a:off x="5257800" y="4267200"/>
            <a:ext cx="3429000" cy="2284572"/>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9656715"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967758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81600"/>
            <a:ext cx="8229600" cy="1295400"/>
          </a:xfrm>
        </p:spPr>
        <p:txBody>
          <a:bodyPr rtlCol="0">
            <a:normAutofit fontScale="90000"/>
          </a:bodyPr>
          <a:lstStyle/>
          <a:p>
            <a:pPr fontAlgn="auto">
              <a:spcAft>
                <a:spcPts val="0"/>
              </a:spcAft>
              <a:defRPr/>
            </a:pPr>
            <a:r>
              <a:rPr lang="en-US" b="1" dirty="0" smtClean="0"/>
              <a:t>Importance of Goal-Setting and following a Timeline</a:t>
            </a:r>
            <a:endParaRPr lang="en-US" b="1" dirty="0"/>
          </a:p>
        </p:txBody>
      </p:sp>
      <p:pic>
        <p:nvPicPr>
          <p:cNvPr id="4" name="Picture 3" descr="00day17.jpg"/>
          <p:cNvPicPr>
            <a:picLocks noChangeAspect="1"/>
          </p:cNvPicPr>
          <p:nvPr/>
        </p:nvPicPr>
        <p:blipFill>
          <a:blip r:embed="rId2" cstate="print"/>
          <a:stretch>
            <a:fillRect/>
          </a:stretch>
        </p:blipFill>
        <p:spPr>
          <a:xfrm>
            <a:off x="762000" y="304800"/>
            <a:ext cx="7696200" cy="4953000"/>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ctrTitle"/>
          </p:nvPr>
        </p:nvSpPr>
        <p:spPr>
          <a:xfrm>
            <a:off x="685800" y="533400"/>
            <a:ext cx="7772400" cy="1981200"/>
          </a:xfrm>
        </p:spPr>
        <p:txBody>
          <a:bodyPr/>
          <a:lstStyle/>
          <a:p>
            <a:r>
              <a:rPr lang="en-US" sz="5400" b="1" dirty="0" smtClean="0"/>
              <a:t>TIMELINE</a:t>
            </a:r>
          </a:p>
        </p:txBody>
      </p:sp>
      <p:sp>
        <p:nvSpPr>
          <p:cNvPr id="3" name="Subtitle 2"/>
          <p:cNvSpPr>
            <a:spLocks noGrp="1"/>
          </p:cNvSpPr>
          <p:nvPr>
            <p:ph type="subTitle" idx="1"/>
          </p:nvPr>
        </p:nvSpPr>
        <p:spPr>
          <a:xfrm>
            <a:off x="0" y="2057400"/>
            <a:ext cx="9144000" cy="3276600"/>
          </a:xfrm>
        </p:spPr>
        <p:txBody>
          <a:bodyPr rtlCol="0">
            <a:normAutofit/>
          </a:bodyPr>
          <a:lstStyle/>
          <a:p>
            <a:pPr fontAlgn="auto">
              <a:spcAft>
                <a:spcPts val="0"/>
              </a:spcAft>
              <a:buFont typeface="Arial" pitchFamily="34" charset="0"/>
              <a:buNone/>
              <a:defRPr/>
            </a:pPr>
            <a:endParaRPr lang="en-US" dirty="0" smtClean="0"/>
          </a:p>
          <a:p>
            <a:pPr algn="l" fontAlgn="auto">
              <a:spcAft>
                <a:spcPts val="0"/>
              </a:spcAft>
              <a:buFont typeface="Arial" pitchFamily="34" charset="0"/>
              <a:buNone/>
              <a:defRPr/>
            </a:pPr>
            <a:r>
              <a:rPr lang="en-US" sz="2000" dirty="0" smtClean="0">
                <a:solidFill>
                  <a:schemeClr val="tx1"/>
                </a:solidFill>
              </a:rPr>
              <a:t>Plan	   </a:t>
            </a:r>
            <a:r>
              <a:rPr lang="en-US" sz="2000" dirty="0" smtClean="0">
                <a:solidFill>
                  <a:srgbClr val="7030A0"/>
                </a:solidFill>
              </a:rPr>
              <a:t>Develop       </a:t>
            </a:r>
            <a:r>
              <a:rPr lang="en-US" sz="2000" dirty="0" smtClean="0">
                <a:solidFill>
                  <a:srgbClr val="FF0000"/>
                </a:solidFill>
              </a:rPr>
              <a:t>Fundraising     </a:t>
            </a:r>
            <a:r>
              <a:rPr lang="en-US" sz="2000" dirty="0" smtClean="0">
                <a:solidFill>
                  <a:schemeClr val="accent6"/>
                </a:solidFill>
              </a:rPr>
              <a:t>Buy</a:t>
            </a:r>
            <a:r>
              <a:rPr lang="en-US" sz="2000" dirty="0" smtClean="0">
                <a:solidFill>
                  <a:srgbClr val="FF0000"/>
                </a:solidFill>
              </a:rPr>
              <a:t>	</a:t>
            </a:r>
            <a:r>
              <a:rPr lang="en-US" sz="2000" dirty="0" smtClean="0">
                <a:solidFill>
                  <a:srgbClr val="00B050"/>
                </a:solidFill>
              </a:rPr>
              <a:t>Build</a:t>
            </a:r>
            <a:r>
              <a:rPr lang="en-US" sz="2000" dirty="0" smtClean="0">
                <a:solidFill>
                  <a:srgbClr val="7030A0"/>
                </a:solidFill>
              </a:rPr>
              <a:t>	 </a:t>
            </a:r>
            <a:r>
              <a:rPr lang="en-US" sz="2000" dirty="0" smtClean="0">
                <a:solidFill>
                  <a:srgbClr val="00B0F0"/>
                </a:solidFill>
              </a:rPr>
              <a:t>Re-Engineer    </a:t>
            </a:r>
            <a:r>
              <a:rPr lang="en-US" sz="2000" dirty="0" smtClean="0">
                <a:solidFill>
                  <a:schemeClr val="accent6">
                    <a:lumMod val="75000"/>
                  </a:schemeClr>
                </a:solidFill>
              </a:rPr>
              <a:t>Test </a:t>
            </a:r>
            <a:r>
              <a:rPr lang="en-US" sz="2000" dirty="0" smtClean="0">
                <a:solidFill>
                  <a:srgbClr val="00B0F0"/>
                </a:solidFill>
              </a:rPr>
              <a:t> </a:t>
            </a:r>
            <a:r>
              <a:rPr lang="en-US" sz="2000" dirty="0" smtClean="0">
                <a:solidFill>
                  <a:srgbClr val="7030A0"/>
                </a:solidFill>
              </a:rPr>
              <a:t>   </a:t>
            </a:r>
            <a:r>
              <a:rPr lang="en-US" sz="2000" dirty="0" smtClean="0">
                <a:solidFill>
                  <a:srgbClr val="002060"/>
                </a:solidFill>
              </a:rPr>
              <a:t>Race</a:t>
            </a:r>
            <a:r>
              <a:rPr lang="en-US" sz="2000" dirty="0" smtClean="0">
                <a:solidFill>
                  <a:srgbClr val="7030A0"/>
                </a:solidFill>
              </a:rPr>
              <a:t>   </a:t>
            </a:r>
            <a:r>
              <a:rPr lang="en-US" sz="2000" dirty="0" smtClean="0">
                <a:solidFill>
                  <a:schemeClr val="accent1"/>
                </a:solidFill>
              </a:rPr>
              <a:t>Post </a:t>
            </a:r>
            <a:r>
              <a:rPr lang="en-US" sz="2000" dirty="0" smtClean="0">
                <a:solidFill>
                  <a:srgbClr val="7030A0"/>
                </a:solidFill>
              </a:rPr>
              <a:t>  </a:t>
            </a:r>
            <a:r>
              <a:rPr lang="en-US" sz="2000" dirty="0" smtClean="0">
                <a:solidFill>
                  <a:schemeClr val="tx1"/>
                </a:solidFill>
              </a:rPr>
              <a:t>And	   </a:t>
            </a:r>
            <a:r>
              <a:rPr lang="en-US" sz="2000" dirty="0" smtClean="0">
                <a:solidFill>
                  <a:srgbClr val="7030A0"/>
                </a:solidFill>
              </a:rPr>
              <a:t>Promo					            	            </a:t>
            </a:r>
            <a:r>
              <a:rPr lang="en-US" sz="2000" dirty="0" smtClean="0">
                <a:solidFill>
                  <a:schemeClr val="accent6">
                    <a:lumMod val="75000"/>
                  </a:schemeClr>
                </a:solidFill>
              </a:rPr>
              <a:t>Car                 </a:t>
            </a:r>
            <a:r>
              <a:rPr lang="en-US" sz="2000" dirty="0" smtClean="0">
                <a:solidFill>
                  <a:schemeClr val="accent1"/>
                </a:solidFill>
              </a:rPr>
              <a:t>Race</a:t>
            </a:r>
          </a:p>
          <a:p>
            <a:pPr algn="l" fontAlgn="auto">
              <a:spcAft>
                <a:spcPts val="0"/>
              </a:spcAft>
              <a:buFont typeface="Arial" pitchFamily="34" charset="0"/>
              <a:buNone/>
              <a:defRPr/>
            </a:pPr>
            <a:r>
              <a:rPr lang="en-US" sz="2000" dirty="0" smtClean="0">
                <a:solidFill>
                  <a:schemeClr val="tx1"/>
                </a:solidFill>
              </a:rPr>
              <a:t>Design	   </a:t>
            </a:r>
            <a:r>
              <a:rPr lang="en-US" sz="2000" dirty="0" smtClean="0">
                <a:solidFill>
                  <a:srgbClr val="7030A0"/>
                </a:solidFill>
              </a:rPr>
              <a:t>Materials						                   </a:t>
            </a:r>
            <a:r>
              <a:rPr lang="en-US" sz="2000" dirty="0" err="1" smtClean="0">
                <a:solidFill>
                  <a:schemeClr val="accent1"/>
                </a:solidFill>
              </a:rPr>
              <a:t>Eval</a:t>
            </a:r>
            <a:endParaRPr lang="en-US" sz="2000" dirty="0">
              <a:solidFill>
                <a:schemeClr val="accent1"/>
              </a:solidFill>
            </a:endParaRPr>
          </a:p>
          <a:p>
            <a:pPr algn="l" fontAlgn="auto">
              <a:spcAft>
                <a:spcPts val="0"/>
              </a:spcAft>
              <a:buFont typeface="Arial" pitchFamily="34" charset="0"/>
              <a:buNone/>
              <a:defRPr/>
            </a:pPr>
            <a:r>
              <a:rPr lang="en-US" dirty="0" smtClean="0">
                <a:solidFill>
                  <a:schemeClr val="accent6">
                    <a:lumMod val="50000"/>
                  </a:schemeClr>
                </a:solidFill>
              </a:rPr>
              <a:t>____________________________________________</a:t>
            </a:r>
          </a:p>
          <a:p>
            <a:pPr algn="l" fontAlgn="auto">
              <a:spcAft>
                <a:spcPts val="0"/>
              </a:spcAft>
              <a:buFont typeface="Arial" pitchFamily="34" charset="0"/>
              <a:buNone/>
              <a:defRPr/>
            </a:pPr>
            <a:r>
              <a:rPr lang="en-US" sz="2000" dirty="0" smtClean="0"/>
              <a:t>Sept          Early Oct             </a:t>
            </a:r>
            <a:r>
              <a:rPr lang="en-US" sz="2000" dirty="0" err="1" smtClean="0"/>
              <a:t>Oct</a:t>
            </a:r>
            <a:r>
              <a:rPr lang="en-US" sz="2000" dirty="0" smtClean="0"/>
              <a:t>              Nov      Dec - Mar        Apr - May           July     Aug</a:t>
            </a:r>
            <a:endParaRPr lang="en-US" sz="20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p:txBody>
          <a:bodyPr/>
          <a:lstStyle/>
          <a:p>
            <a:r>
              <a:rPr lang="en-US" b="1" smtClean="0"/>
              <a:t>Importance of Testing</a:t>
            </a:r>
          </a:p>
        </p:txBody>
      </p:sp>
      <p:pic>
        <p:nvPicPr>
          <p:cNvPr id="26626" name="Picture 2" descr="Winston Solar Car Team Photo">
            <a:hlinkClick r:id="rId2"/>
          </p:cNvPr>
          <p:cNvPicPr>
            <a:picLocks noChangeAspect="1" noChangeArrowheads="1"/>
          </p:cNvPicPr>
          <p:nvPr/>
        </p:nvPicPr>
        <p:blipFill>
          <a:blip r:embed="rId3" cstate="print"/>
          <a:srcRect/>
          <a:stretch>
            <a:fillRect/>
          </a:stretch>
        </p:blipFill>
        <p:spPr bwMode="auto">
          <a:xfrm>
            <a:off x="762000" y="1219200"/>
            <a:ext cx="4489344" cy="2667000"/>
          </a:xfrm>
          <a:prstGeom prst="rect">
            <a:avLst/>
          </a:prstGeom>
          <a:noFill/>
          <a:ln w="9525">
            <a:noFill/>
            <a:miter lim="800000"/>
            <a:headEnd/>
            <a:tailEnd/>
          </a:ln>
        </p:spPr>
      </p:pic>
      <p:pic>
        <p:nvPicPr>
          <p:cNvPr id="26627" name="Picture 4" descr="Winston Solar Car Team Photo">
            <a:hlinkClick r:id="rId4"/>
          </p:cNvPr>
          <p:cNvPicPr>
            <a:picLocks noChangeAspect="1" noChangeArrowheads="1"/>
          </p:cNvPicPr>
          <p:nvPr/>
        </p:nvPicPr>
        <p:blipFill>
          <a:blip r:embed="rId5" cstate="print"/>
          <a:srcRect/>
          <a:stretch>
            <a:fillRect/>
          </a:stretch>
        </p:blipFill>
        <p:spPr bwMode="auto">
          <a:xfrm>
            <a:off x="5334000" y="1981200"/>
            <a:ext cx="3429000" cy="4572000"/>
          </a:xfrm>
          <a:prstGeom prst="rect">
            <a:avLst/>
          </a:prstGeom>
          <a:noFill/>
          <a:ln w="9525">
            <a:noFill/>
            <a:miter lim="800000"/>
            <a:headEnd/>
            <a:tailEnd/>
          </a:ln>
        </p:spPr>
      </p:pic>
      <p:pic>
        <p:nvPicPr>
          <p:cNvPr id="5" name="Picture 4" descr="Louisiana.jpg"/>
          <p:cNvPicPr>
            <a:picLocks noChangeAspect="1"/>
          </p:cNvPicPr>
          <p:nvPr/>
        </p:nvPicPr>
        <p:blipFill>
          <a:blip r:embed="rId6" cstate="print"/>
          <a:stretch>
            <a:fillRect/>
          </a:stretch>
        </p:blipFill>
        <p:spPr>
          <a:xfrm>
            <a:off x="1803400" y="3962400"/>
            <a:ext cx="3454400" cy="2590800"/>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p:txBody>
          <a:bodyPr/>
          <a:lstStyle/>
          <a:p>
            <a:r>
              <a:rPr lang="en-US" b="1" smtClean="0"/>
              <a:t>Post-Race Evaluation</a:t>
            </a:r>
          </a:p>
        </p:txBody>
      </p:sp>
      <p:pic>
        <p:nvPicPr>
          <p:cNvPr id="27650" name="Picture 4" descr="Winston Solar Car Team Photo">
            <a:hlinkClick r:id="rId2"/>
          </p:cNvPr>
          <p:cNvPicPr>
            <a:picLocks noChangeAspect="1" noChangeArrowheads="1"/>
          </p:cNvPicPr>
          <p:nvPr/>
        </p:nvPicPr>
        <p:blipFill>
          <a:blip r:embed="rId3" cstate="print"/>
          <a:srcRect/>
          <a:stretch>
            <a:fillRect/>
          </a:stretch>
        </p:blipFill>
        <p:spPr bwMode="auto">
          <a:xfrm>
            <a:off x="4572000" y="2057400"/>
            <a:ext cx="4137025" cy="3048000"/>
          </a:xfrm>
          <a:prstGeom prst="rect">
            <a:avLst/>
          </a:prstGeom>
          <a:noFill/>
          <a:ln w="9525">
            <a:noFill/>
            <a:miter lim="800000"/>
            <a:headEnd/>
            <a:tailEnd/>
          </a:ln>
        </p:spPr>
      </p:pic>
      <p:pic>
        <p:nvPicPr>
          <p:cNvPr id="27651" name="Picture 2" descr="Winston Solar Car Team Photo">
            <a:hlinkClick r:id="rId4"/>
          </p:cNvPr>
          <p:cNvPicPr>
            <a:picLocks noChangeAspect="1" noChangeArrowheads="1"/>
          </p:cNvPicPr>
          <p:nvPr/>
        </p:nvPicPr>
        <p:blipFill>
          <a:blip r:embed="rId5" cstate="print"/>
          <a:srcRect/>
          <a:stretch>
            <a:fillRect/>
          </a:stretch>
        </p:blipFill>
        <p:spPr bwMode="auto">
          <a:xfrm>
            <a:off x="228600" y="1219200"/>
            <a:ext cx="4191000" cy="2667000"/>
          </a:xfrm>
          <a:prstGeom prst="rect">
            <a:avLst/>
          </a:prstGeom>
          <a:noFill/>
          <a:ln w="9525">
            <a:noFill/>
            <a:miter lim="800000"/>
            <a:headEnd/>
            <a:tailEnd/>
          </a:ln>
        </p:spPr>
      </p:pic>
      <p:pic>
        <p:nvPicPr>
          <p:cNvPr id="27652" name="Picture 6" descr="Winston Solar Car Team Photo">
            <a:hlinkClick r:id="rId6"/>
          </p:cNvPr>
          <p:cNvPicPr>
            <a:picLocks noChangeAspect="1" noChangeArrowheads="1"/>
          </p:cNvPicPr>
          <p:nvPr/>
        </p:nvPicPr>
        <p:blipFill>
          <a:blip r:embed="rId7" cstate="print"/>
          <a:srcRect/>
          <a:stretch>
            <a:fillRect/>
          </a:stretch>
        </p:blipFill>
        <p:spPr bwMode="auto">
          <a:xfrm>
            <a:off x="1524000" y="4114800"/>
            <a:ext cx="2895600" cy="2171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90601"/>
            <a:ext cx="7772400" cy="1981199"/>
          </a:xfrm>
        </p:spPr>
        <p:txBody>
          <a:bodyPr/>
          <a:lstStyle/>
          <a:p>
            <a:r>
              <a:rPr lang="en-US" b="1" dirty="0" smtClean="0"/>
              <a:t>WHY THE </a:t>
            </a:r>
            <a:br>
              <a:rPr lang="en-US" b="1" dirty="0" smtClean="0"/>
            </a:br>
            <a:r>
              <a:rPr lang="en-US" b="1" dirty="0" smtClean="0"/>
              <a:t>SOLAR CAR CHALLENGE?</a:t>
            </a:r>
            <a:endParaRPr lang="en-US" b="1" dirty="0"/>
          </a:p>
        </p:txBody>
      </p:sp>
      <p:sp>
        <p:nvSpPr>
          <p:cNvPr id="3" name="Subtitle 2"/>
          <p:cNvSpPr>
            <a:spLocks noGrp="1"/>
          </p:cNvSpPr>
          <p:nvPr>
            <p:ph type="subTitle" idx="1"/>
          </p:nvPr>
        </p:nvSpPr>
        <p:spPr>
          <a:xfrm>
            <a:off x="838200" y="2743200"/>
            <a:ext cx="7467600" cy="2895600"/>
          </a:xfrm>
        </p:spPr>
        <p:txBody>
          <a:bodyPr/>
          <a:lstStyle/>
          <a:p>
            <a:r>
              <a:rPr lang="en-US" sz="4000" b="1" dirty="0" smtClean="0">
                <a:solidFill>
                  <a:schemeClr val="tx2"/>
                </a:solidFill>
              </a:rPr>
              <a:t>Because every High School and STEM Academy needs a TOP Project for their </a:t>
            </a:r>
          </a:p>
          <a:p>
            <a:r>
              <a:rPr lang="en-US" sz="5400" b="1" i="1" dirty="0" smtClean="0">
                <a:solidFill>
                  <a:schemeClr val="tx2"/>
                </a:solidFill>
              </a:rPr>
              <a:t>Project Based Learning</a:t>
            </a:r>
            <a:endParaRPr lang="en-US" sz="5400" b="1" i="1" dirty="0">
              <a:solidFill>
                <a:schemeClr val="tx2"/>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5715000"/>
            <a:ext cx="7772400" cy="685800"/>
          </a:xfrm>
        </p:spPr>
        <p:txBody>
          <a:bodyPr/>
          <a:lstStyle/>
          <a:p>
            <a:pPr algn="ctr"/>
            <a:r>
              <a:rPr lang="en-US" sz="7200" dirty="0" smtClean="0">
                <a:solidFill>
                  <a:schemeClr val="accent4"/>
                </a:solidFill>
              </a:rPr>
              <a:t>Yes, BY 23%</a:t>
            </a:r>
            <a:endParaRPr lang="en-US" sz="7200" dirty="0">
              <a:solidFill>
                <a:schemeClr val="accent4"/>
              </a:solidFill>
            </a:endParaRPr>
          </a:p>
        </p:txBody>
      </p:sp>
      <p:sp>
        <p:nvSpPr>
          <p:cNvPr id="4" name="Text Placeholder 3"/>
          <p:cNvSpPr>
            <a:spLocks noGrp="1"/>
          </p:cNvSpPr>
          <p:nvPr>
            <p:ph type="body" idx="1"/>
          </p:nvPr>
        </p:nvSpPr>
        <p:spPr>
          <a:xfrm>
            <a:off x="722313" y="457201"/>
            <a:ext cx="7772400" cy="685799"/>
          </a:xfrm>
        </p:spPr>
        <p:txBody>
          <a:bodyPr/>
          <a:lstStyle/>
          <a:p>
            <a:pPr algn="ctr"/>
            <a:r>
              <a:rPr lang="en-US" sz="7200" b="1" i="1" dirty="0" smtClean="0">
                <a:solidFill>
                  <a:schemeClr val="tx2"/>
                </a:solidFill>
              </a:rPr>
              <a:t>IS IT WORKING</a:t>
            </a:r>
            <a:r>
              <a:rPr lang="en-US" sz="7200" i="1" dirty="0" smtClean="0">
                <a:solidFill>
                  <a:schemeClr val="tx2"/>
                </a:solidFill>
              </a:rPr>
              <a:t>?</a:t>
            </a:r>
            <a:endParaRPr lang="en-US" sz="7200" i="1" dirty="0">
              <a:solidFill>
                <a:schemeClr val="tx2"/>
              </a:solidFill>
            </a:endParaRPr>
          </a:p>
        </p:txBody>
      </p:sp>
      <p:pic>
        <p:nvPicPr>
          <p:cNvPr id="7" name="Picture 6" descr="grouping.jpg"/>
          <p:cNvPicPr>
            <a:picLocks noChangeAspect="1"/>
          </p:cNvPicPr>
          <p:nvPr/>
        </p:nvPicPr>
        <p:blipFill>
          <a:blip r:embed="rId2" cstate="print"/>
          <a:stretch>
            <a:fillRect/>
          </a:stretch>
        </p:blipFill>
        <p:spPr>
          <a:xfrm>
            <a:off x="304800" y="990600"/>
            <a:ext cx="8534400" cy="4953000"/>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4" descr="http://www.solarcarchallenge.org/challenge/photos/2010/day8/photo/8day1.jpg"/>
          <p:cNvPicPr>
            <a:picLocks noChangeAspect="1" noChangeArrowheads="1"/>
          </p:cNvPicPr>
          <p:nvPr/>
        </p:nvPicPr>
        <p:blipFill>
          <a:blip r:embed="rId2" cstate="print"/>
          <a:srcRect/>
          <a:stretch>
            <a:fillRect/>
          </a:stretch>
        </p:blipFill>
        <p:spPr bwMode="auto">
          <a:xfrm>
            <a:off x="4343400" y="2667000"/>
            <a:ext cx="6896100" cy="5362576"/>
          </a:xfrm>
          <a:prstGeom prst="rect">
            <a:avLst/>
          </a:prstGeom>
          <a:noFill/>
        </p:spPr>
      </p:pic>
      <p:pic>
        <p:nvPicPr>
          <p:cNvPr id="28678" name="Picture 6" descr="http://www.solarcarchallenge.org/challenge/photos/2010/day8/photo/8day39.jpg"/>
          <p:cNvPicPr>
            <a:picLocks noChangeAspect="1" noChangeArrowheads="1"/>
          </p:cNvPicPr>
          <p:nvPr/>
        </p:nvPicPr>
        <p:blipFill>
          <a:blip r:embed="rId3" cstate="print"/>
          <a:srcRect/>
          <a:stretch>
            <a:fillRect/>
          </a:stretch>
        </p:blipFill>
        <p:spPr bwMode="auto">
          <a:xfrm>
            <a:off x="-2514600" y="2971800"/>
            <a:ext cx="6858000" cy="5143501"/>
          </a:xfrm>
          <a:prstGeom prst="rect">
            <a:avLst/>
          </a:prstGeom>
          <a:noFill/>
        </p:spPr>
      </p:pic>
      <p:pic>
        <p:nvPicPr>
          <p:cNvPr id="28680" name="Picture 8" descr="http://www.solarcarchallenge.org/challenge/photos/2009/day2/photo/2day21.jpg"/>
          <p:cNvPicPr>
            <a:picLocks noChangeAspect="1" noChangeArrowheads="1"/>
          </p:cNvPicPr>
          <p:nvPr/>
        </p:nvPicPr>
        <p:blipFill>
          <a:blip r:embed="rId4" cstate="print"/>
          <a:srcRect/>
          <a:stretch>
            <a:fillRect/>
          </a:stretch>
        </p:blipFill>
        <p:spPr bwMode="auto">
          <a:xfrm>
            <a:off x="4953000" y="-1066800"/>
            <a:ext cx="6858000" cy="4572000"/>
          </a:xfrm>
          <a:prstGeom prst="rect">
            <a:avLst/>
          </a:prstGeom>
          <a:noFill/>
        </p:spPr>
      </p:pic>
      <p:pic>
        <p:nvPicPr>
          <p:cNvPr id="6" name="Picture 2" descr="http://www.solarcarchallenge.org/challenge/photos/2012/day1/photo/1day41.jpg"/>
          <p:cNvPicPr>
            <a:picLocks noChangeAspect="1" noChangeArrowheads="1"/>
          </p:cNvPicPr>
          <p:nvPr/>
        </p:nvPicPr>
        <p:blipFill>
          <a:blip r:embed="rId5" cstate="print"/>
          <a:srcRect/>
          <a:stretch>
            <a:fillRect/>
          </a:stretch>
        </p:blipFill>
        <p:spPr bwMode="auto">
          <a:xfrm>
            <a:off x="-1828800" y="-1371600"/>
            <a:ext cx="6858000" cy="4324351"/>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2060"/>
                </a:solidFill>
              </a:rPr>
              <a:t>What’s New </a:t>
            </a:r>
            <a:endParaRPr lang="en-US" dirty="0">
              <a:solidFill>
                <a:srgbClr val="002060"/>
              </a:solidFill>
            </a:endParaRPr>
          </a:p>
        </p:txBody>
      </p:sp>
      <p:sp>
        <p:nvSpPr>
          <p:cNvPr id="3" name="Content Placeholder 2"/>
          <p:cNvSpPr>
            <a:spLocks noGrp="1"/>
          </p:cNvSpPr>
          <p:nvPr>
            <p:ph idx="1"/>
          </p:nvPr>
        </p:nvSpPr>
        <p:spPr>
          <a:xfrm>
            <a:off x="381000" y="1371600"/>
            <a:ext cx="8229600" cy="4724400"/>
          </a:xfrm>
        </p:spPr>
        <p:txBody>
          <a:bodyPr>
            <a:normAutofit lnSpcReduction="10000"/>
          </a:bodyPr>
          <a:lstStyle/>
          <a:p>
            <a:pPr marL="0" indent="0">
              <a:buNone/>
            </a:pPr>
            <a:r>
              <a:rPr lang="en-US" sz="3500" b="1" i="1" dirty="0" smtClean="0">
                <a:solidFill>
                  <a:srgbClr val="002060"/>
                </a:solidFill>
              </a:rPr>
              <a:t>Major Workshops</a:t>
            </a:r>
          </a:p>
          <a:p>
            <a:pPr marL="971550" lvl="1" indent="-514350">
              <a:buAutoNum type="arabicParenBoth"/>
            </a:pPr>
            <a:r>
              <a:rPr lang="en-US" b="1" i="1" dirty="0" smtClean="0">
                <a:solidFill>
                  <a:srgbClr val="002060"/>
                </a:solidFill>
              </a:rPr>
              <a:t>New Teams</a:t>
            </a:r>
          </a:p>
          <a:p>
            <a:pPr marL="971550" lvl="1" indent="-514350">
              <a:buAutoNum type="arabicParenBoth"/>
            </a:pPr>
            <a:r>
              <a:rPr lang="en-US" b="1" i="1" dirty="0" smtClean="0">
                <a:solidFill>
                  <a:srgbClr val="7030A0"/>
                </a:solidFill>
              </a:rPr>
              <a:t>Sources</a:t>
            </a:r>
            <a:r>
              <a:rPr lang="en-US" b="1" i="1" dirty="0" smtClean="0">
                <a:solidFill>
                  <a:srgbClr val="002060"/>
                </a:solidFill>
              </a:rPr>
              <a:t> – focusing on suppliers , fund raising, and using Solid Edge to prepare mechanical drawings and electrical schematics</a:t>
            </a:r>
            <a:endParaRPr lang="en-US" b="1" i="1" dirty="0">
              <a:solidFill>
                <a:srgbClr val="002060"/>
              </a:solidFill>
            </a:endParaRPr>
          </a:p>
          <a:p>
            <a:pPr marL="457200" lvl="1" indent="0">
              <a:buNone/>
            </a:pPr>
            <a:r>
              <a:rPr lang="en-US" sz="2800" b="1" i="1" dirty="0" smtClean="0">
                <a:solidFill>
                  <a:srgbClr val="002060"/>
                </a:solidFill>
              </a:rPr>
              <a:t>(3) </a:t>
            </a:r>
            <a:r>
              <a:rPr lang="en-US" sz="2800" b="1" i="1" dirty="0" smtClean="0">
                <a:solidFill>
                  <a:srgbClr val="7030A0"/>
                </a:solidFill>
              </a:rPr>
              <a:t>Specialty </a:t>
            </a:r>
            <a:r>
              <a:rPr lang="en-US" sz="2800" b="1" i="1" dirty="0" smtClean="0">
                <a:solidFill>
                  <a:srgbClr val="002060"/>
                </a:solidFill>
              </a:rPr>
              <a:t>Workshop – 2 day workshop offering </a:t>
            </a:r>
          </a:p>
          <a:p>
            <a:pPr marL="457200" lvl="1" indent="0">
              <a:buNone/>
            </a:pPr>
            <a:r>
              <a:rPr lang="en-US" b="1" i="1" dirty="0">
                <a:solidFill>
                  <a:srgbClr val="002060"/>
                </a:solidFill>
              </a:rPr>
              <a:t>	</a:t>
            </a:r>
            <a:r>
              <a:rPr lang="en-US" sz="2800" b="1" i="1" dirty="0" smtClean="0">
                <a:solidFill>
                  <a:srgbClr val="002060"/>
                </a:solidFill>
              </a:rPr>
              <a:t>more detailed solar car engineering sessions, 	and focusing on construction of a safe solar car</a:t>
            </a:r>
          </a:p>
          <a:p>
            <a:pPr marL="457200" lvl="1" indent="0">
              <a:buNone/>
            </a:pPr>
            <a:r>
              <a:rPr lang="en-US" b="1" i="1" dirty="0" smtClean="0">
                <a:solidFill>
                  <a:srgbClr val="002060"/>
                </a:solidFill>
              </a:rPr>
              <a:t>(4) </a:t>
            </a:r>
            <a:r>
              <a:rPr lang="en-US" b="1" i="1" dirty="0" smtClean="0">
                <a:solidFill>
                  <a:srgbClr val="7030A0"/>
                </a:solidFill>
              </a:rPr>
              <a:t>Scrutineering</a:t>
            </a:r>
            <a:r>
              <a:rPr lang="en-US" b="1" i="1" dirty="0" smtClean="0">
                <a:solidFill>
                  <a:schemeClr val="accent4"/>
                </a:solidFill>
              </a:rPr>
              <a:t> </a:t>
            </a:r>
            <a:r>
              <a:rPr lang="en-US" b="1" i="1" dirty="0" smtClean="0">
                <a:solidFill>
                  <a:srgbClr val="002060"/>
                </a:solidFill>
              </a:rPr>
              <a:t>Workshop – how to efficiently get</a:t>
            </a:r>
          </a:p>
          <a:p>
            <a:pPr marL="457200" lvl="1" indent="0">
              <a:buNone/>
            </a:pPr>
            <a:r>
              <a:rPr lang="en-US" sz="2800" b="1" i="1" dirty="0">
                <a:solidFill>
                  <a:srgbClr val="002060"/>
                </a:solidFill>
              </a:rPr>
              <a:t>	</a:t>
            </a:r>
            <a:r>
              <a:rPr lang="en-US" sz="2800" b="1" i="1" dirty="0" smtClean="0">
                <a:solidFill>
                  <a:srgbClr val="002060"/>
                </a:solidFill>
              </a:rPr>
              <a:t>through the Scrutineering process  </a:t>
            </a:r>
            <a:endParaRPr lang="en-US" b="1" i="1" dirty="0">
              <a:solidFill>
                <a:srgbClr val="002060"/>
              </a:solidFill>
            </a:endParaRPr>
          </a:p>
        </p:txBody>
      </p:sp>
    </p:spTree>
    <p:extLst>
      <p:ext uri="{BB962C8B-B14F-4D97-AF65-F5344CB8AC3E}">
        <p14:creationId xmlns:p14="http://schemas.microsoft.com/office/powerpoint/2010/main" val="29015188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534400" cy="1828800"/>
          </a:xfrm>
          <a:ln>
            <a:solidFill>
              <a:schemeClr val="accent1"/>
            </a:solidFill>
          </a:ln>
        </p:spPr>
        <p:txBody>
          <a:bodyPr/>
          <a:lstStyle/>
          <a:p>
            <a:r>
              <a:rPr lang="en-US" b="1" dirty="0" smtClean="0">
                <a:solidFill>
                  <a:srgbClr val="002060"/>
                </a:solidFill>
              </a:rPr>
              <a:t>SCRUTINEERING is now a Three Day Event</a:t>
            </a:r>
            <a:endParaRPr lang="en-US" dirty="0">
              <a:solidFill>
                <a:srgbClr val="002060"/>
              </a:solidFill>
            </a:endParaRPr>
          </a:p>
        </p:txBody>
      </p:sp>
      <p:pic>
        <p:nvPicPr>
          <p:cNvPr id="1026" name="Picture 2" descr="http://www.solarcarchallenge.org/challenge/photos/2016/days1/photo/s1day1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8680" y="2092960"/>
            <a:ext cx="7467600" cy="45964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72510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126162"/>
          </a:xfrm>
        </p:spPr>
        <p:txBody>
          <a:bodyPr/>
          <a:lstStyle/>
          <a:p>
            <a:pPr algn="l"/>
            <a:r>
              <a:rPr lang="en-US" b="1" dirty="0" smtClean="0">
                <a:solidFill>
                  <a:srgbClr val="002060"/>
                </a:solidFill>
              </a:rPr>
              <a:t>NEW ORAL PRESENTATION</a:t>
            </a:r>
            <a:r>
              <a:rPr lang="en-US" dirty="0" smtClean="0">
                <a:solidFill>
                  <a:srgbClr val="002060"/>
                </a:solidFill>
              </a:rPr>
              <a:t/>
            </a:r>
            <a:br>
              <a:rPr lang="en-US" dirty="0" smtClean="0">
                <a:solidFill>
                  <a:srgbClr val="002060"/>
                </a:solidFill>
              </a:rPr>
            </a:br>
            <a:r>
              <a:rPr lang="en-US" sz="3200" dirty="0" smtClean="0"/>
              <a:t>Teams must make an 8-minute oral presentation setting out their project to a panel of judges.</a:t>
            </a:r>
            <a:br>
              <a:rPr lang="en-US" sz="3200" dirty="0" smtClean="0"/>
            </a:br>
            <a:r>
              <a:rPr lang="en-US" sz="3200" b="1" dirty="0" smtClean="0"/>
              <a:t>Criteria</a:t>
            </a:r>
            <a:r>
              <a:rPr lang="en-US" sz="3200" dirty="0" smtClean="0"/>
              <a:t/>
            </a:r>
            <a:br>
              <a:rPr lang="en-US" sz="3200" dirty="0" smtClean="0"/>
            </a:br>
            <a:r>
              <a:rPr lang="en-US" sz="2800" dirty="0"/>
              <a:t>(a) Did the presentation give a full and complete </a:t>
            </a:r>
            <a:r>
              <a:rPr lang="en-US" sz="2800" dirty="0" smtClean="0"/>
              <a:t>	statement </a:t>
            </a:r>
            <a:r>
              <a:rPr lang="en-US" sz="2800" dirty="0"/>
              <a:t>about the team's solar car project? </a:t>
            </a:r>
            <a:r>
              <a:rPr lang="en-US" sz="2800" dirty="0" smtClean="0"/>
              <a:t/>
            </a:r>
            <a:br>
              <a:rPr lang="en-US" sz="2800" dirty="0" smtClean="0"/>
            </a:br>
            <a:r>
              <a:rPr lang="en-US" sz="2800" dirty="0" smtClean="0"/>
              <a:t>(</a:t>
            </a:r>
            <a:r>
              <a:rPr lang="en-US" sz="2800" dirty="0"/>
              <a:t>b) Did all the team members participate in the </a:t>
            </a:r>
            <a:r>
              <a:rPr lang="en-US" sz="2800" dirty="0" smtClean="0"/>
              <a:t>	presentation</a:t>
            </a:r>
            <a:r>
              <a:rPr lang="en-US" sz="2800" dirty="0"/>
              <a:t>? </a:t>
            </a:r>
            <a:r>
              <a:rPr lang="en-US" sz="2800" dirty="0" smtClean="0"/>
              <a:t/>
            </a:r>
            <a:br>
              <a:rPr lang="en-US" sz="2800" dirty="0" smtClean="0"/>
            </a:br>
            <a:r>
              <a:rPr lang="en-US" sz="2800" dirty="0" smtClean="0"/>
              <a:t>(</a:t>
            </a:r>
            <a:r>
              <a:rPr lang="en-US" sz="2800" dirty="0"/>
              <a:t>c) Did the team make its presentation without the use </a:t>
            </a:r>
            <a:r>
              <a:rPr lang="en-US" sz="2800" dirty="0" smtClean="0"/>
              <a:t>	of </a:t>
            </a:r>
            <a:r>
              <a:rPr lang="en-US" sz="2800" dirty="0"/>
              <a:t>notes? </a:t>
            </a:r>
            <a:r>
              <a:rPr lang="en-US" sz="2800" dirty="0" smtClean="0"/>
              <a:t/>
            </a:r>
            <a:br>
              <a:rPr lang="en-US" sz="2800" dirty="0" smtClean="0"/>
            </a:br>
            <a:r>
              <a:rPr lang="en-US" sz="2800" dirty="0" smtClean="0"/>
              <a:t>(</a:t>
            </a:r>
            <a:r>
              <a:rPr lang="en-US" sz="2800" dirty="0"/>
              <a:t>d) Did the team provide visual aids? </a:t>
            </a:r>
            <a:r>
              <a:rPr lang="en-US" sz="2800" dirty="0" smtClean="0"/>
              <a:t/>
            </a:r>
            <a:br>
              <a:rPr lang="en-US" sz="2800" dirty="0" smtClean="0"/>
            </a:br>
            <a:r>
              <a:rPr lang="en-US" sz="2800" dirty="0" smtClean="0"/>
              <a:t>(</a:t>
            </a:r>
            <a:r>
              <a:rPr lang="en-US" sz="2800" dirty="0"/>
              <a:t>e) Did the team scrap book adequately set out the </a:t>
            </a:r>
            <a:r>
              <a:rPr lang="en-US" sz="2800" dirty="0" smtClean="0"/>
              <a:t>	team's </a:t>
            </a:r>
            <a:r>
              <a:rPr lang="en-US" sz="2800" dirty="0"/>
              <a:t>progress? </a:t>
            </a:r>
          </a:p>
        </p:txBody>
      </p:sp>
    </p:spTree>
    <p:extLst>
      <p:ext uri="{BB962C8B-B14F-4D97-AF65-F5344CB8AC3E}">
        <p14:creationId xmlns:p14="http://schemas.microsoft.com/office/powerpoint/2010/main" val="24877412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105400"/>
          </a:xfrm>
        </p:spPr>
        <p:txBody>
          <a:bodyPr/>
          <a:lstStyle/>
          <a:p>
            <a:pPr marL="0" indent="0" algn="ctr">
              <a:buNone/>
            </a:pPr>
            <a:r>
              <a:rPr lang="en-US" sz="4400" b="1" i="1" dirty="0" smtClean="0">
                <a:solidFill>
                  <a:srgbClr val="002060"/>
                </a:solidFill>
              </a:rPr>
              <a:t>Special Events in 2018-2019</a:t>
            </a:r>
          </a:p>
          <a:p>
            <a:pPr marL="0" indent="0" algn="ctr">
              <a:buNone/>
            </a:pPr>
            <a:endParaRPr lang="en-US" sz="1000" b="1" i="1" dirty="0" smtClean="0">
              <a:solidFill>
                <a:srgbClr val="002060"/>
              </a:solidFill>
            </a:endParaRPr>
          </a:p>
          <a:p>
            <a:pPr marL="0" indent="0">
              <a:buNone/>
            </a:pPr>
            <a:r>
              <a:rPr lang="en-US" b="1" i="1" dirty="0">
                <a:solidFill>
                  <a:srgbClr val="002060"/>
                </a:solidFill>
              </a:rPr>
              <a:t>	</a:t>
            </a:r>
            <a:r>
              <a:rPr lang="en-US" b="1" i="1" dirty="0" smtClean="0">
                <a:solidFill>
                  <a:srgbClr val="002060"/>
                </a:solidFill>
              </a:rPr>
              <a:t>AAA NASCAR 500 – November 3-4</a:t>
            </a:r>
          </a:p>
          <a:p>
            <a:pPr marL="0" indent="0">
              <a:buNone/>
            </a:pPr>
            <a:r>
              <a:rPr lang="en-US" b="1" i="1" dirty="0">
                <a:solidFill>
                  <a:srgbClr val="002060"/>
                </a:solidFill>
              </a:rPr>
              <a:t>	</a:t>
            </a:r>
            <a:r>
              <a:rPr lang="en-US" b="1" i="1" dirty="0" smtClean="0">
                <a:solidFill>
                  <a:srgbClr val="002060"/>
                </a:solidFill>
              </a:rPr>
              <a:t>	</a:t>
            </a:r>
            <a:r>
              <a:rPr lang="en-US" sz="2800" b="1" i="1" dirty="0" smtClean="0">
                <a:solidFill>
                  <a:srgbClr val="002060"/>
                </a:solidFill>
              </a:rPr>
              <a:t>solar cars will be on display and be 			the Pace Cars the AAA NASCAR 500</a:t>
            </a:r>
          </a:p>
          <a:p>
            <a:pPr marL="0" indent="0">
              <a:buNone/>
            </a:pPr>
            <a:r>
              <a:rPr lang="en-US" b="1" i="1" dirty="0">
                <a:solidFill>
                  <a:srgbClr val="002060"/>
                </a:solidFill>
              </a:rPr>
              <a:t>	</a:t>
            </a:r>
            <a:r>
              <a:rPr lang="en-US" b="1" i="1" dirty="0" smtClean="0">
                <a:solidFill>
                  <a:srgbClr val="002060"/>
                </a:solidFill>
              </a:rPr>
              <a:t>Earth Day Texas – April 27-28</a:t>
            </a:r>
          </a:p>
          <a:p>
            <a:pPr marL="0" indent="0">
              <a:buNone/>
            </a:pPr>
            <a:r>
              <a:rPr lang="en-US" b="1" i="1" dirty="0">
                <a:solidFill>
                  <a:srgbClr val="002060"/>
                </a:solidFill>
              </a:rPr>
              <a:t>	</a:t>
            </a:r>
            <a:r>
              <a:rPr lang="en-US" b="1" i="1" dirty="0" smtClean="0">
                <a:solidFill>
                  <a:srgbClr val="002060"/>
                </a:solidFill>
              </a:rPr>
              <a:t>	</a:t>
            </a:r>
            <a:r>
              <a:rPr lang="en-US" sz="2800" b="1" i="1" dirty="0" smtClean="0">
                <a:solidFill>
                  <a:srgbClr val="002060"/>
                </a:solidFill>
              </a:rPr>
              <a:t>solar cars will be on display &amp; participate</a:t>
            </a:r>
          </a:p>
          <a:p>
            <a:pPr marL="0" indent="0">
              <a:buNone/>
            </a:pPr>
            <a:r>
              <a:rPr lang="en-US" sz="2800" b="1" i="1" dirty="0">
                <a:solidFill>
                  <a:srgbClr val="002060"/>
                </a:solidFill>
              </a:rPr>
              <a:t>	</a:t>
            </a:r>
            <a:r>
              <a:rPr lang="en-US" sz="2800" b="1" i="1" dirty="0" smtClean="0">
                <a:solidFill>
                  <a:srgbClr val="002060"/>
                </a:solidFill>
              </a:rPr>
              <a:t>	in a trophy competition and “drive” at 		Fair Park, Dallas, Texas</a:t>
            </a:r>
            <a:endParaRPr lang="en-US" sz="2800" b="1" i="1" dirty="0">
              <a:solidFill>
                <a:srgbClr val="002060"/>
              </a:solidFill>
            </a:endParaRPr>
          </a:p>
          <a:p>
            <a:endParaRPr lang="en-US" sz="2800" dirty="0"/>
          </a:p>
        </p:txBody>
      </p:sp>
    </p:spTree>
    <p:extLst>
      <p:ext uri="{BB962C8B-B14F-4D97-AF65-F5344CB8AC3E}">
        <p14:creationId xmlns:p14="http://schemas.microsoft.com/office/powerpoint/2010/main" val="3163817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Box 5"/>
          <p:cNvSpPr txBox="1">
            <a:spLocks noChangeArrowheads="1"/>
          </p:cNvSpPr>
          <p:nvPr/>
        </p:nvSpPr>
        <p:spPr bwMode="auto">
          <a:xfrm>
            <a:off x="6400800" y="1155700"/>
            <a:ext cx="2286000" cy="5016500"/>
          </a:xfrm>
          <a:prstGeom prst="rect">
            <a:avLst/>
          </a:prstGeom>
          <a:noFill/>
          <a:ln w="9525">
            <a:noFill/>
            <a:miter lim="800000"/>
            <a:headEnd/>
            <a:tailEnd/>
          </a:ln>
        </p:spPr>
        <p:txBody>
          <a:bodyPr>
            <a:spAutoFit/>
          </a:bodyPr>
          <a:lstStyle/>
          <a:p>
            <a:r>
              <a:rPr lang="en-US" sz="4000" b="1" dirty="0">
                <a:solidFill>
                  <a:srgbClr val="002060"/>
                </a:solidFill>
                <a:latin typeface="Calibri" pitchFamily="34" charset="0"/>
              </a:rPr>
              <a:t>Now, it’s  time to start preparing for the </a:t>
            </a:r>
            <a:r>
              <a:rPr lang="en-US" sz="4000" b="1" dirty="0" smtClean="0">
                <a:solidFill>
                  <a:srgbClr val="002060"/>
                </a:solidFill>
                <a:latin typeface="Calibri" pitchFamily="34" charset="0"/>
              </a:rPr>
              <a:t>2019 </a:t>
            </a:r>
            <a:r>
              <a:rPr lang="en-US" sz="4000" b="1" dirty="0">
                <a:solidFill>
                  <a:srgbClr val="002060"/>
                </a:solidFill>
                <a:latin typeface="Calibri" pitchFamily="34" charset="0"/>
              </a:rPr>
              <a:t>Solar Car Challenge</a:t>
            </a:r>
          </a:p>
        </p:txBody>
      </p:sp>
      <p:pic>
        <p:nvPicPr>
          <p:cNvPr id="4" name="Picture 3" descr="KAM_1490.jpg"/>
          <p:cNvPicPr>
            <a:picLocks noChangeAspect="1"/>
          </p:cNvPicPr>
          <p:nvPr/>
        </p:nvPicPr>
        <p:blipFill>
          <a:blip r:embed="rId2" cstate="print"/>
          <a:stretch>
            <a:fillRect/>
          </a:stretch>
        </p:blipFill>
        <p:spPr>
          <a:xfrm>
            <a:off x="-685800" y="838200"/>
            <a:ext cx="6841564" cy="533400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607219"/>
            <a:ext cx="5943600" cy="7620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407</TotalTime>
  <Words>304</Words>
  <Application>Microsoft Office PowerPoint</Application>
  <PresentationFormat>On-screen Show (4:3)</PresentationFormat>
  <Paragraphs>65</Paragraphs>
  <Slides>38</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38</vt:i4>
      </vt:variant>
    </vt:vector>
  </HeadingPairs>
  <TitlesOfParts>
    <vt:vector size="41" baseType="lpstr">
      <vt:lpstr>Arial</vt:lpstr>
      <vt:lpstr>Calibri</vt:lpstr>
      <vt:lpstr>Office Theme</vt:lpstr>
      <vt:lpstr>WELCOME TO THE 2018-2019 SOLAR CAR CHALLENGE</vt:lpstr>
      <vt:lpstr>Why Participate in the Solar Car Challenge</vt:lpstr>
      <vt:lpstr>PowerPoint Presentation</vt:lpstr>
      <vt:lpstr>What’s New </vt:lpstr>
      <vt:lpstr>SCRUTINEERING is now a Three Day Event</vt:lpstr>
      <vt:lpstr>NEW ORAL PRESENTATION Teams must make an 8-minute oral presentation setting out their project to a panel of judges. Criteria (a) Did the presentation give a full and complete  statement about the team's solar car project?  (b) Did all the team members participate in the  presentation?  (c) Did the team make its presentation without the use  of notes?  (d) Did the team provide visual aids?  (e) Did the team scrap book adequately set out the  team's progress? </vt:lpstr>
      <vt:lpstr>PowerPoint Presentation</vt:lpstr>
      <vt:lpstr>PowerPoint Presentation</vt:lpstr>
      <vt:lpstr>PowerPoint Presentation</vt:lpstr>
      <vt:lpstr>PowerPoint Presentation</vt:lpstr>
      <vt:lpstr>This is a Cooperation rather than a Competition</vt:lpstr>
      <vt:lpstr>PowerPoint Presentation</vt:lpstr>
      <vt:lpstr>Start with Team-Building</vt:lpstr>
      <vt:lpstr>How BIG a team?</vt:lpstr>
      <vt:lpstr>PowerPoint Presentation</vt:lpstr>
      <vt:lpstr>PowerPoint Presentation</vt:lpstr>
      <vt:lpstr>PowerPoint Presentation</vt:lpstr>
      <vt:lpstr>PowerPoint Presentation</vt:lpstr>
      <vt:lpstr> Develop the Role of Team Captain  </vt:lpstr>
      <vt:lpstr>Is the team vested in the project?</vt:lpstr>
      <vt:lpstr>Techniques for developing long term team &amp; parent support</vt:lpstr>
      <vt:lpstr>Take Advantage of Workshops</vt:lpstr>
      <vt:lpstr>PowerPoint Presentation</vt:lpstr>
      <vt:lpstr>PowerPoint Presentation</vt:lpstr>
      <vt:lpstr>Read the Rules Together (many times)</vt:lpstr>
      <vt:lpstr>The importance of the Team being a part of fundraising</vt:lpstr>
      <vt:lpstr>The importance of building skills</vt:lpstr>
      <vt:lpstr>PowerPoint Presentation</vt:lpstr>
      <vt:lpstr>PowerPoint Presentation</vt:lpstr>
      <vt:lpstr>PowerPoint Presentation</vt:lpstr>
      <vt:lpstr>PowerPoint Presentation</vt:lpstr>
      <vt:lpstr>Importance of Goal-Setting and following a Timeline</vt:lpstr>
      <vt:lpstr>TIMELINE</vt:lpstr>
      <vt:lpstr>Importance of Testing</vt:lpstr>
      <vt:lpstr>Post-Race Evaluation</vt:lpstr>
      <vt:lpstr>WHY THE  SOLAR CAR CHALLENGE?</vt:lpstr>
      <vt:lpstr>Yes, BY 23%</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PREPARING FOR THE  2012 SOLAR CAR CHALLENGE</dc:title>
  <dc:creator>Lehman Marks</dc:creator>
  <cp:lastModifiedBy>William Shih</cp:lastModifiedBy>
  <cp:revision>55</cp:revision>
  <dcterms:created xsi:type="dcterms:W3CDTF">2011-09-18T00:28:20Z</dcterms:created>
  <dcterms:modified xsi:type="dcterms:W3CDTF">2018-09-15T05:00:28Z</dcterms:modified>
</cp:coreProperties>
</file>